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1" r:id="rId3"/>
    <p:sldId id="257" r:id="rId4"/>
    <p:sldId id="259" r:id="rId5"/>
    <p:sldId id="258" r:id="rId6"/>
    <p:sldId id="260" r:id="rId7"/>
    <p:sldId id="262" r:id="rId8"/>
    <p:sldId id="270" r:id="rId9"/>
    <p:sldId id="272" r:id="rId10"/>
    <p:sldId id="273" r:id="rId11"/>
    <p:sldId id="263" r:id="rId12"/>
    <p:sldId id="264" r:id="rId13"/>
    <p:sldId id="277" r:id="rId14"/>
    <p:sldId id="265" r:id="rId15"/>
    <p:sldId id="267" r:id="rId16"/>
    <p:sldId id="266" r:id="rId17"/>
    <p:sldId id="268" r:id="rId18"/>
    <p:sldId id="269" r:id="rId19"/>
    <p:sldId id="281" r:id="rId20"/>
    <p:sldId id="278" r:id="rId21"/>
    <p:sldId id="279" r:id="rId22"/>
    <p:sldId id="280" r:id="rId23"/>
    <p:sldId id="274" r:id="rId24"/>
    <p:sldId id="275" r:id="rId25"/>
    <p:sldId id="276" r:id="rId26"/>
    <p:sldId id="26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5EB37C7-58F6-4CE3-80F1-F9BA5772CE19}" type="datetimeFigureOut">
              <a:rPr lang="hr-HR" smtClean="0"/>
              <a:t>22.8.2020.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C971B15-5A52-40A1-A801-D029ADBAD595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16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37C7-58F6-4CE3-80F1-F9BA5772CE19}" type="datetimeFigureOut">
              <a:rPr lang="hr-HR" smtClean="0"/>
              <a:t>22.8.2020.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1B15-5A52-40A1-A801-D029ADBAD5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153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37C7-58F6-4CE3-80F1-F9BA5772CE19}" type="datetimeFigureOut">
              <a:rPr lang="hr-HR" smtClean="0"/>
              <a:t>22.8.2020.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1B15-5A52-40A1-A801-D029ADBAD595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197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37C7-58F6-4CE3-80F1-F9BA5772CE19}" type="datetimeFigureOut">
              <a:rPr lang="hr-HR" smtClean="0"/>
              <a:t>22.8.2020.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1B15-5A52-40A1-A801-D029ADBAD595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377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37C7-58F6-4CE3-80F1-F9BA5772CE19}" type="datetimeFigureOut">
              <a:rPr lang="hr-HR" smtClean="0"/>
              <a:t>22.8.2020.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1B15-5A52-40A1-A801-D029ADBAD5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7471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37C7-58F6-4CE3-80F1-F9BA5772CE19}" type="datetimeFigureOut">
              <a:rPr lang="hr-HR" smtClean="0"/>
              <a:t>22.8.2020.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1B15-5A52-40A1-A801-D029ADBAD595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571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37C7-58F6-4CE3-80F1-F9BA5772CE19}" type="datetimeFigureOut">
              <a:rPr lang="hr-HR" smtClean="0"/>
              <a:t>22.8.2020.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1B15-5A52-40A1-A801-D029ADBAD595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606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37C7-58F6-4CE3-80F1-F9BA5772CE19}" type="datetimeFigureOut">
              <a:rPr lang="hr-HR" smtClean="0"/>
              <a:t>22.8.2020.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1B15-5A52-40A1-A801-D029ADBAD595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828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37C7-58F6-4CE3-80F1-F9BA5772CE19}" type="datetimeFigureOut">
              <a:rPr lang="hr-HR" smtClean="0"/>
              <a:t>22.8.2020.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1B15-5A52-40A1-A801-D029ADBAD595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61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37C7-58F6-4CE3-80F1-F9BA5772CE19}" type="datetimeFigureOut">
              <a:rPr lang="hr-HR" smtClean="0"/>
              <a:t>22.8.2020.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1B15-5A52-40A1-A801-D029ADBAD5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28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37C7-58F6-4CE3-80F1-F9BA5772CE19}" type="datetimeFigureOut">
              <a:rPr lang="hr-HR" smtClean="0"/>
              <a:t>22.8.2020.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1B15-5A52-40A1-A801-D029ADBAD595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67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37C7-58F6-4CE3-80F1-F9BA5772CE19}" type="datetimeFigureOut">
              <a:rPr lang="hr-HR" smtClean="0"/>
              <a:t>22.8.2020.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1B15-5A52-40A1-A801-D029ADBAD5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026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37C7-58F6-4CE3-80F1-F9BA5772CE19}" type="datetimeFigureOut">
              <a:rPr lang="hr-HR" smtClean="0"/>
              <a:t>22.8.2020.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1B15-5A52-40A1-A801-D029ADBAD595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454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37C7-58F6-4CE3-80F1-F9BA5772CE19}" type="datetimeFigureOut">
              <a:rPr lang="hr-HR" smtClean="0"/>
              <a:t>22.8.2020.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1B15-5A52-40A1-A801-D029ADBAD595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37C7-58F6-4CE3-80F1-F9BA5772CE19}" type="datetimeFigureOut">
              <a:rPr lang="hr-HR" smtClean="0"/>
              <a:t>22.8.2020.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1B15-5A52-40A1-A801-D029ADBAD5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012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37C7-58F6-4CE3-80F1-F9BA5772CE19}" type="datetimeFigureOut">
              <a:rPr lang="hr-HR" smtClean="0"/>
              <a:t>22.8.2020.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1B15-5A52-40A1-A801-D029ADBAD595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2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37C7-58F6-4CE3-80F1-F9BA5772CE19}" type="datetimeFigureOut">
              <a:rPr lang="hr-HR" smtClean="0"/>
              <a:t>22.8.2020.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1B15-5A52-40A1-A801-D029ADBAD5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311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EB37C7-58F6-4CE3-80F1-F9BA5772CE19}" type="datetimeFigureOut">
              <a:rPr lang="hr-HR" smtClean="0"/>
              <a:t>22.8.2020.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971B15-5A52-40A1-A801-D029ADBAD5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029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net.hr/wp-content/uploads/2019/01/e-Dnevnik-upute-za-nastavnike.pdf" TargetMode="External"/><Relationship Id="rId2" Type="http://schemas.openxmlformats.org/officeDocument/2006/relationships/hyperlink" Target="https://meduza.carnet.hr/index.php/media/watch/1269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rnet.hr/wp-content/uploads/2019/01/e-Dnevnik-upute-za-razrednike.pd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-dnevnik-test.skole.hr/" TargetMode="External"/><Relationship Id="rId2" Type="http://schemas.openxmlformats.org/officeDocument/2006/relationships/hyperlink" Target="https://e-dnevnik.skole.h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net.hr/carnet-administrator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97720B-7CB9-4D42-BD65-1C38276CAE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e-Dnevnik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0AE4DA5-9279-4EE7-98CE-3F3F06B8DB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4545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CD01A4-EA0F-440A-B79B-9FF84C66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Važne napomene: 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DEF9F2-C351-4BBC-A350-D76F0AEC4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Gubitak tokena </a:t>
            </a:r>
            <a:r>
              <a:rPr lang="hr-HR" dirty="0"/>
              <a:t>nastavnik je dužan odmah prijaviti školskom administratoru koji će ukloniti token vezan uz njegovo ime.  </a:t>
            </a:r>
          </a:p>
          <a:p>
            <a:r>
              <a:rPr lang="hr-HR" dirty="0">
                <a:solidFill>
                  <a:srgbClr val="FF0000"/>
                </a:solidFill>
              </a:rPr>
              <a:t>Posudba tokena </a:t>
            </a:r>
            <a:r>
              <a:rPr lang="hr-HR" dirty="0"/>
              <a:t>među nastavnicima nije dozvoljena. Jedan token služi za prijavu isključivo jednom nastavniku. </a:t>
            </a:r>
          </a:p>
          <a:p>
            <a:r>
              <a:rPr lang="hr-HR" dirty="0"/>
              <a:t>Ukoliko </a:t>
            </a:r>
            <a:r>
              <a:rPr lang="hr-HR" dirty="0">
                <a:solidFill>
                  <a:srgbClr val="FF0000"/>
                </a:solidFill>
              </a:rPr>
              <a:t>djelatniku koji radi na više škola </a:t>
            </a:r>
            <a:r>
              <a:rPr lang="hr-HR" dirty="0"/>
              <a:t>uklonite token on se neće moći prijaviti ni u jednu školu u kojoj radi. </a:t>
            </a:r>
          </a:p>
        </p:txBody>
      </p:sp>
    </p:spTree>
    <p:extLst>
      <p:ext uri="{BB962C8B-B14F-4D97-AF65-F5344CB8AC3E}">
        <p14:creationId xmlns:p14="http://schemas.microsoft.com/office/powerpoint/2010/main" val="3989786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45455648-8E49-43C0-A428-8EDF866EF30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42974" y="758039"/>
            <a:ext cx="10458451" cy="50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04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B80E10-544D-45CC-9570-8F793E4A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Token ili m-token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6C5C41A-80B5-45BB-BD9F-17871DED1F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token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5F9FB4B0-8EBE-44EA-A9FB-F9BB635A2B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614" y="3067050"/>
            <a:ext cx="3769325" cy="2184931"/>
          </a:xfrm>
        </p:spPr>
      </p:pic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4E1CD065-995D-4014-ACD0-3F68E280D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M-token</a:t>
            </a:r>
          </a:p>
        </p:txBody>
      </p:sp>
      <p:pic>
        <p:nvPicPr>
          <p:cNvPr id="11" name="Rezervirano mjesto sadržaja 10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1DBD1EFC-1D50-43B4-BA77-211A2815B19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134" y="2508251"/>
            <a:ext cx="2525315" cy="3367087"/>
          </a:xfrm>
        </p:spPr>
      </p:pic>
    </p:spTree>
    <p:extLst>
      <p:ext uri="{BB962C8B-B14F-4D97-AF65-F5344CB8AC3E}">
        <p14:creationId xmlns:p14="http://schemas.microsoft.com/office/powerpoint/2010/main" val="4017952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86CFCF20-5A9D-4B22-8FD7-03E6EE5C1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Token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0F1AEEFD-B501-47E6-9584-9422A63726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353" y="2500958"/>
            <a:ext cx="5932684" cy="344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024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0DECA23A-76F9-4275-BB91-4FFD8C45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Instalacija </a:t>
            </a:r>
            <a:r>
              <a:rPr lang="hr-HR" dirty="0" err="1"/>
              <a:t>mToken</a:t>
            </a:r>
            <a:r>
              <a:rPr lang="hr-HR" dirty="0"/>
              <a:t> aplikacije</a:t>
            </a:r>
            <a:br>
              <a:rPr lang="hr-HR" dirty="0"/>
            </a:br>
            <a:endParaRPr lang="hr-HR" dirty="0"/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BECA3B75-5BF3-41F9-831E-8FABAE57E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Aplikaciju je moguće preuzeti: </a:t>
            </a:r>
          </a:p>
          <a:p>
            <a:r>
              <a:rPr lang="hr-HR" dirty="0"/>
              <a:t>za Android uređaje na Google Play </a:t>
            </a:r>
            <a:r>
              <a:rPr lang="hr-HR" dirty="0" err="1"/>
              <a:t>Storeu</a:t>
            </a:r>
            <a:r>
              <a:rPr lang="hr-HR" dirty="0"/>
              <a:t>, </a:t>
            </a:r>
          </a:p>
          <a:p>
            <a:r>
              <a:rPr lang="hr-HR" dirty="0"/>
              <a:t>za </a:t>
            </a:r>
            <a:r>
              <a:rPr lang="hr-HR" dirty="0" err="1"/>
              <a:t>iOS</a:t>
            </a:r>
            <a:r>
              <a:rPr lang="hr-HR" dirty="0"/>
              <a:t> uređaje na </a:t>
            </a:r>
            <a:r>
              <a:rPr lang="hr-HR" dirty="0" err="1"/>
              <a:t>AppleApp</a:t>
            </a:r>
            <a:r>
              <a:rPr lang="hr-HR" dirty="0"/>
              <a:t> </a:t>
            </a:r>
            <a:r>
              <a:rPr lang="hr-HR" dirty="0" err="1"/>
              <a:t>Storeu</a:t>
            </a:r>
            <a:r>
              <a:rPr lang="hr-HR" dirty="0"/>
              <a:t>, </a:t>
            </a:r>
          </a:p>
          <a:p>
            <a:r>
              <a:rPr lang="hr-HR" dirty="0"/>
              <a:t>za Windows uređaje na Windows Phone </a:t>
            </a:r>
            <a:r>
              <a:rPr lang="hr-HR" dirty="0" err="1"/>
              <a:t>Storeu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8170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9E8656-7876-4A02-A546-FE64D4CD8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Aktivacija </a:t>
            </a:r>
            <a:r>
              <a:rPr lang="hr-HR" dirty="0" err="1"/>
              <a:t>mToken</a:t>
            </a:r>
            <a:r>
              <a:rPr lang="hr-HR" dirty="0"/>
              <a:t> aplikacije</a:t>
            </a:r>
            <a:br>
              <a:rPr lang="hr-HR" dirty="0"/>
            </a:br>
            <a:endParaRPr lang="hr-HR" dirty="0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FAEE5CE5-4D51-4082-A3D4-0B942F6E2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/>
              <a:t>Zatim nakon prijave trebate poslati zamolbu na e-mail adresu </a:t>
            </a:r>
            <a:r>
              <a:rPr lang="hr-HR" dirty="0">
                <a:solidFill>
                  <a:srgbClr val="FF0000"/>
                </a:solidFill>
              </a:rPr>
              <a:t>helpdesk@skole.hr</a:t>
            </a:r>
            <a:r>
              <a:rPr lang="hr-HR" dirty="0"/>
              <a:t>.            U zamolbi je potrebno navesti: </a:t>
            </a:r>
          </a:p>
          <a:p>
            <a:r>
              <a:rPr lang="hr-HR" dirty="0"/>
              <a:t> ime i prezime,  </a:t>
            </a:r>
          </a:p>
          <a:p>
            <a:r>
              <a:rPr lang="hr-HR" dirty="0"/>
              <a:t>OIB,  </a:t>
            </a:r>
          </a:p>
          <a:p>
            <a:r>
              <a:rPr lang="hr-HR" dirty="0"/>
              <a:t>broj mobilnog telefona na kojem je instaliran </a:t>
            </a:r>
            <a:r>
              <a:rPr lang="hr-HR" dirty="0" err="1"/>
              <a:t>mToken</a:t>
            </a:r>
            <a:r>
              <a:rPr lang="hr-HR" dirty="0"/>
              <a:t>,  </a:t>
            </a:r>
          </a:p>
          <a:p>
            <a:r>
              <a:rPr lang="hr-HR" dirty="0"/>
              <a:t>operativni sustav na kojem je instaliran </a:t>
            </a:r>
            <a:r>
              <a:rPr lang="hr-HR" dirty="0" err="1"/>
              <a:t>mToken</a:t>
            </a:r>
            <a:r>
              <a:rPr lang="hr-HR" dirty="0"/>
              <a:t>, (npr. Android, IOS….) </a:t>
            </a:r>
          </a:p>
          <a:p>
            <a:r>
              <a:rPr lang="hr-HR" dirty="0"/>
              <a:t>HUSO elektronički identitet osobe čiji je </a:t>
            </a:r>
            <a:r>
              <a:rPr lang="hr-HR" dirty="0" err="1"/>
              <a:t>mToken</a:t>
            </a:r>
            <a:r>
              <a:rPr lang="hr-HR" dirty="0"/>
              <a:t> potrebno aktivirati. (npr. pero.peric@skole.hr)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34074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A2E2EE-A769-4C31-AADB-C1E99E3C0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Aktivacija </a:t>
            </a:r>
            <a:r>
              <a:rPr lang="hr-HR" dirty="0" err="1"/>
              <a:t>mToken</a:t>
            </a:r>
            <a:r>
              <a:rPr lang="hr-HR" dirty="0"/>
              <a:t> aplikacije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5FD485E-E806-4B70-9A7F-8D145E6D78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Nakon instalacije i pokretanja aplikacije zaslon Vašeg uređaja izgledat će kao na slici, a to znači da je aplikaciju potrebno aktivirati.</a:t>
            </a:r>
          </a:p>
        </p:txBody>
      </p:sp>
      <p:pic>
        <p:nvPicPr>
          <p:cNvPr id="8" name="Rezervirano mjesto sadržaja 7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0C5058DF-7638-42FA-96F3-639E4B01681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74" y="2019301"/>
            <a:ext cx="3971924" cy="4103687"/>
          </a:xfrm>
        </p:spPr>
      </p:pic>
    </p:spTree>
    <p:extLst>
      <p:ext uri="{BB962C8B-B14F-4D97-AF65-F5344CB8AC3E}">
        <p14:creationId xmlns:p14="http://schemas.microsoft.com/office/powerpoint/2010/main" val="2006526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EAF978-2F2C-48D1-9815-B3CD9D63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Aktivacija </a:t>
            </a:r>
            <a:r>
              <a:rPr lang="hr-HR" dirty="0" err="1"/>
              <a:t>mToken</a:t>
            </a:r>
            <a:r>
              <a:rPr lang="hr-HR" dirty="0"/>
              <a:t> aplikacije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634BA12-8F93-41FE-8F05-1C95D98D3F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Nakon što ste poslali e-mail s Vašim podacima morate pričekati da Vam CARNet pošalje aktivacijski kod.  Zatim unesite taj kod u predviđeno polje, proizvoljno izaberite svoj PIN i onda aktivirajte aplikaciju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A88E8EAA-4EC8-419F-9F57-89C001F7D29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800294" y="2524649"/>
            <a:ext cx="3409025" cy="366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28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1999D02B-E07F-4151-B3DB-9E30ED9C4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 slici je prikazano kako treba izgledati zaslon Vašeg uređaja kada je aplikacija </a:t>
            </a:r>
            <a:r>
              <a:rPr lang="hr-HR" dirty="0" err="1"/>
              <a:t>mToken</a:t>
            </a:r>
            <a:r>
              <a:rPr lang="hr-HR" dirty="0"/>
              <a:t> aktivirana. </a:t>
            </a:r>
          </a:p>
          <a:p>
            <a:r>
              <a:rPr lang="hr-HR" dirty="0"/>
              <a:t> Imate 2 opcije: </a:t>
            </a:r>
          </a:p>
          <a:p>
            <a:pPr marL="0" indent="0">
              <a:buNone/>
            </a:pPr>
            <a:r>
              <a:rPr lang="hr-HR" dirty="0"/>
              <a:t>	1. Jednokratna lozinka – ovu opciju odaberite kada želite lozinku za ulaz u 	e-Dnevnik. </a:t>
            </a:r>
          </a:p>
          <a:p>
            <a:pPr marL="0" indent="0">
              <a:buNone/>
            </a:pPr>
            <a:r>
              <a:rPr lang="hr-HR" dirty="0"/>
              <a:t>	2. Promijeni PIN – ovu      opciju odaberite kada želite promijeniti PIN za 	ulaz u aplikaciju </a:t>
            </a:r>
            <a:r>
              <a:rPr lang="hr-HR" dirty="0" err="1"/>
              <a:t>mToken</a:t>
            </a:r>
            <a:r>
              <a:rPr lang="hr-HR" dirty="0"/>
              <a:t>.</a:t>
            </a:r>
          </a:p>
          <a:p>
            <a:endParaRPr lang="hr-HR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802B6354-FEA2-4857-8753-A318DE2DD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09" y="982131"/>
            <a:ext cx="4017966" cy="516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15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BA2FEAB-A28D-4917-A648-209C572F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10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CE5F2A-7128-47AF-B79D-0A4F7332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E-Dnevnik ovlasti: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64A72A-E7AD-4AB4-96DA-C54E916D9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Administrator e-Dnevnika</a:t>
            </a:r>
          </a:p>
          <a:p>
            <a:r>
              <a:rPr lang="hr-HR" dirty="0"/>
              <a:t>Razrednik</a:t>
            </a:r>
          </a:p>
          <a:p>
            <a:r>
              <a:rPr lang="hr-HR" dirty="0"/>
              <a:t>Učitelj</a:t>
            </a:r>
          </a:p>
          <a:p>
            <a:r>
              <a:rPr lang="hr-HR" dirty="0"/>
              <a:t>Ravnatelj</a:t>
            </a:r>
          </a:p>
          <a:p>
            <a:r>
              <a:rPr lang="hr-HR" dirty="0"/>
              <a:t>Stručni suradnik</a:t>
            </a:r>
          </a:p>
        </p:txBody>
      </p:sp>
    </p:spTree>
    <p:extLst>
      <p:ext uri="{BB962C8B-B14F-4D97-AF65-F5344CB8AC3E}">
        <p14:creationId xmlns:p14="http://schemas.microsoft.com/office/powerpoint/2010/main" val="2956628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CDD9F04-CCE6-41F0-BF5F-331F76F19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96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29B5448-BA25-4D3C-9F1E-14DB9A1BE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77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A89B7C3-01FF-4330-AA08-13D050D2F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12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18F64351-755E-4117-81C2-1215C6B29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Koja su vremenska ograničenja</a:t>
            </a:r>
            <a:endParaRPr lang="hr-HR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7128E31-51C7-4690-891B-47ECEB164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dirty="0">
                <a:solidFill>
                  <a:sysClr val="windowText" lastClr="000000"/>
                </a:solidFill>
              </a:rPr>
              <a:t>Nastavnik može obrisati unesenu </a:t>
            </a:r>
            <a:r>
              <a:rPr lang="vi-VN" dirty="0">
                <a:solidFill>
                  <a:srgbClr val="FF0000"/>
                </a:solidFill>
              </a:rPr>
              <a:t>ocjenu</a:t>
            </a:r>
            <a:r>
              <a:rPr lang="vi-VN" dirty="0">
                <a:solidFill>
                  <a:sysClr val="windowText" lastClr="000000"/>
                </a:solidFill>
              </a:rPr>
              <a:t> unutar </a:t>
            </a:r>
            <a:r>
              <a:rPr lang="hr-HR" dirty="0">
                <a:solidFill>
                  <a:srgbClr val="FF0000"/>
                </a:solidFill>
                <a:latin typeface="Garamond" panose="02020404030301010803" pitchFamily="18" charset="0"/>
              </a:rPr>
              <a:t>45</a:t>
            </a:r>
            <a:r>
              <a:rPr lang="vi-VN" dirty="0">
                <a:solidFill>
                  <a:srgbClr val="FF0000"/>
                </a:solidFill>
              </a:rPr>
              <a:t> minuta</a:t>
            </a:r>
            <a:r>
              <a:rPr lang="vi-VN" dirty="0">
                <a:solidFill>
                  <a:sysClr val="windowText" lastClr="000000"/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dirty="0">
                <a:solidFill>
                  <a:sysClr val="windowText" lastClr="000000"/>
                </a:solidFill>
              </a:rPr>
              <a:t>Unos ocjene moguć je od prvog dana u prethodnom mjesecu do trenutnog datuma. </a:t>
            </a:r>
            <a:endParaRPr lang="hr-HR" dirty="0">
              <a:solidFill>
                <a:sysClr val="windowText" lastClr="000000"/>
              </a:solidFill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dirty="0">
                <a:solidFill>
                  <a:srgbClr val="FF0000"/>
                </a:solidFill>
              </a:rPr>
              <a:t>Nedjeljom</a:t>
            </a:r>
            <a:r>
              <a:rPr lang="vi-VN" dirty="0">
                <a:solidFill>
                  <a:sysClr val="windowText" lastClr="000000"/>
                </a:solidFill>
              </a:rPr>
              <a:t> nije moguće unijeti ocjenu. </a:t>
            </a:r>
            <a:endParaRPr lang="hr-HR" dirty="0">
              <a:solidFill>
                <a:sysClr val="windowText" lastClr="000000"/>
              </a:solidFill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dirty="0">
                <a:solidFill>
                  <a:srgbClr val="FF0000"/>
                </a:solidFill>
              </a:rPr>
              <a:t>Brisanje nastavne jedinice </a:t>
            </a:r>
            <a:r>
              <a:rPr lang="vi-VN" dirty="0">
                <a:solidFill>
                  <a:sysClr val="windowText" lastClr="000000"/>
                </a:solidFill>
              </a:rPr>
              <a:t>i izostanaka moguće je unutar </a:t>
            </a:r>
            <a:r>
              <a:rPr lang="vi-VN" dirty="0">
                <a:solidFill>
                  <a:srgbClr val="FF0000"/>
                </a:solidFill>
              </a:rPr>
              <a:t>48 sati</a:t>
            </a:r>
            <a:r>
              <a:rPr lang="vi-VN" dirty="0">
                <a:solidFill>
                  <a:sysClr val="windowText" lastClr="000000"/>
                </a:solidFill>
              </a:rPr>
              <a:t>.</a:t>
            </a:r>
            <a:endParaRPr lang="hr-HR" dirty="0">
              <a:solidFill>
                <a:sysClr val="windowText" lastClr="000000"/>
              </a:solidFill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dirty="0">
                <a:solidFill>
                  <a:sysClr val="windowText" lastClr="000000"/>
                </a:solidFill>
              </a:rPr>
              <a:t>Administrator e-Dnevnika može u bilo kojem trenutku obrisati uneseni podatak, odnosno nije određeno vremensko ograničenje za brisanje podatka za korisnike koji su administratori.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1898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F5F5342C-3675-49F8-A659-A4630892E3EF}"/>
              </a:ext>
            </a:extLst>
          </p:cNvPr>
          <p:cNvSpPr/>
          <p:nvPr/>
        </p:nvSpPr>
        <p:spPr>
          <a:xfrm>
            <a:off x="885825" y="895351"/>
            <a:ext cx="10363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Tx/>
              <a:buChar char="•"/>
            </a:pPr>
            <a:r>
              <a:rPr lang="hr-HR" altLang="sr-Latn-RS" sz="2800" dirty="0">
                <a:solidFill>
                  <a:srgbClr val="000000"/>
                </a:solidFill>
              </a:rPr>
              <a:t>Unos sata nije vremenski ograničen. </a:t>
            </a:r>
            <a:r>
              <a:rPr lang="hr-HR" altLang="sr-Latn-RS" sz="2800" dirty="0">
                <a:solidFill>
                  <a:srgbClr val="FF0000"/>
                </a:solidFill>
              </a:rPr>
              <a:t>Nastavni sati </a:t>
            </a:r>
            <a:r>
              <a:rPr lang="hr-HR" altLang="sr-Latn-RS" sz="2800" dirty="0">
                <a:solidFill>
                  <a:srgbClr val="000000"/>
                </a:solidFill>
              </a:rPr>
              <a:t>uneseni </a:t>
            </a:r>
            <a:r>
              <a:rPr lang="hr-HR" altLang="sr-Latn-RS" sz="2800" dirty="0">
                <a:solidFill>
                  <a:srgbClr val="FF0000"/>
                </a:solidFill>
              </a:rPr>
              <a:t>14 ili više dana</a:t>
            </a:r>
            <a:r>
              <a:rPr lang="hr-HR" altLang="sr-Latn-RS" sz="2800" dirty="0">
                <a:solidFill>
                  <a:srgbClr val="000000"/>
                </a:solidFill>
              </a:rPr>
              <a:t> kasnije od datuma održanog sata u pojedinim izvještajima bit će označeni </a:t>
            </a:r>
            <a:r>
              <a:rPr lang="hr-HR" altLang="sr-Latn-RS" sz="2800" dirty="0">
                <a:solidFill>
                  <a:srgbClr val="FF0000"/>
                </a:solidFill>
              </a:rPr>
              <a:t>žutom bojom</a:t>
            </a:r>
            <a:r>
              <a:rPr lang="hr-HR" altLang="sr-Latn-RS" sz="2800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endParaRPr lang="hr-HR" altLang="sr-Latn-RS" sz="28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0"/>
              </a:spcBef>
              <a:buFontTx/>
              <a:buChar char="•"/>
            </a:pPr>
            <a:r>
              <a:rPr lang="hr-HR" altLang="sr-Latn-RS" sz="2800" dirty="0">
                <a:solidFill>
                  <a:srgbClr val="000000"/>
                </a:solidFill>
              </a:rPr>
              <a:t>Brisanje unesene aktivnosti za produženi boravak moguće je unutar 48 sati. Izmjena aktivnosti koja je već unesena nije vremenski ograničena. Brisanje i izmjenu može napraviti nastavnik koji je istu unio.</a:t>
            </a:r>
          </a:p>
          <a:p>
            <a:pPr>
              <a:spcBef>
                <a:spcPct val="0"/>
              </a:spcBef>
            </a:pPr>
            <a:endParaRPr lang="hr-HR" altLang="sr-Latn-RS" sz="28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0"/>
              </a:spcBef>
              <a:buFontTx/>
              <a:buChar char="•"/>
            </a:pPr>
            <a:r>
              <a:rPr lang="hr-HR" altLang="sr-Latn-RS" sz="2800" dirty="0">
                <a:solidFill>
                  <a:srgbClr val="000000"/>
                </a:solidFill>
              </a:rPr>
              <a:t>E-mail poruka o izostanku učenika šalje se idući dan u 9 ujutro.</a:t>
            </a:r>
          </a:p>
          <a:p>
            <a:pPr marL="342900" indent="-342900">
              <a:spcBef>
                <a:spcPct val="0"/>
              </a:spcBef>
              <a:buFontTx/>
              <a:buChar char="•"/>
            </a:pPr>
            <a:endParaRPr lang="hr-HR" altLang="sr-Latn-RS" sz="28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0"/>
              </a:spcBef>
              <a:buFontTx/>
              <a:buChar char="•"/>
            </a:pPr>
            <a:r>
              <a:rPr lang="hr-HR" altLang="sr-Latn-RS" sz="2800" dirty="0">
                <a:solidFill>
                  <a:srgbClr val="000000"/>
                </a:solidFill>
              </a:rPr>
              <a:t>Podaci prikazani unutar e-Dnevnika za učenike se prikazuju bez vremenskog odstupanja.</a:t>
            </a:r>
          </a:p>
        </p:txBody>
      </p:sp>
    </p:spTree>
    <p:extLst>
      <p:ext uri="{BB962C8B-B14F-4D97-AF65-F5344CB8AC3E}">
        <p14:creationId xmlns:p14="http://schemas.microsoft.com/office/powerpoint/2010/main" val="2071780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B6C270-3554-4121-967C-A75F9865B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Edukacija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8C1F2F-C503-4A99-87A4-609434EEB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Video upute (novi dizajn) </a:t>
            </a:r>
            <a:r>
              <a:rPr lang="hr-HR" dirty="0">
                <a:hlinkClick r:id="rId2"/>
              </a:rPr>
              <a:t>https://meduza.carnet.hr/index.php/media/watch/12691</a:t>
            </a:r>
            <a:endParaRPr lang="hr-HR" dirty="0"/>
          </a:p>
          <a:p>
            <a:r>
              <a:rPr lang="hr-HR" dirty="0"/>
              <a:t>Upute u pisanom obliku za nastavnike  </a:t>
            </a:r>
            <a:r>
              <a:rPr lang="hr-HR" dirty="0">
                <a:hlinkClick r:id="rId3"/>
              </a:rPr>
              <a:t>https://www.carnet.hr/wp-content/uploads/2019/01/e-Dnevnik-upute-za-nastavnike.pdf</a:t>
            </a:r>
            <a:endParaRPr lang="hr-HR" dirty="0"/>
          </a:p>
          <a:p>
            <a:r>
              <a:rPr lang="hr-HR" dirty="0"/>
              <a:t>Upute u pisanom obliku za razrednike </a:t>
            </a:r>
            <a:r>
              <a:rPr lang="hr-HR" dirty="0">
                <a:hlinkClick r:id="rId4"/>
              </a:rPr>
              <a:t>https://www.carnet.hr/wp-content/uploads/2019/01/e-Dnevnik-upute-za-razrednike.pdf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0468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F6B77F6-BD4D-44C4-9B3A-C62D8CFE0BB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50" y="1123950"/>
            <a:ext cx="9688450" cy="4848225"/>
          </a:xfrm>
        </p:spPr>
      </p:pic>
    </p:spTree>
    <p:extLst>
      <p:ext uri="{BB962C8B-B14F-4D97-AF65-F5344CB8AC3E}">
        <p14:creationId xmlns:p14="http://schemas.microsoft.com/office/powerpoint/2010/main" val="4248175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8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20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DCB5D691-B4F9-49E0-8566-B36474DF9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 dirty="0"/>
              <a:t>Administrator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E9B73C-ADB3-4BE7-A787-015D489D6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hr-HR" dirty="0"/>
              <a:t>uređuje podatke na razini škole (</a:t>
            </a:r>
            <a:r>
              <a:rPr lang="hr-HR" dirty="0">
                <a:solidFill>
                  <a:srgbClr val="FF0000"/>
                </a:solidFill>
              </a:rPr>
              <a:t>Nastavnici i predmeti u školi te kreiranje razreda i dodjela razrednika</a:t>
            </a:r>
            <a:r>
              <a:rPr lang="hr-HR" dirty="0"/>
              <a:t>),</a:t>
            </a:r>
          </a:p>
          <a:p>
            <a:r>
              <a:rPr lang="hr-HR" dirty="0"/>
              <a:t>briše neispravne unose radnih sati, izostanaka i ocjena,</a:t>
            </a:r>
          </a:p>
          <a:p>
            <a:r>
              <a:rPr lang="hr-HR" dirty="0"/>
              <a:t>neispravne unose radnih sati, izostanaka i ocjena administrator obrisati za aktualnu i prošlu školsku godinu.</a:t>
            </a:r>
          </a:p>
        </p:txBody>
      </p:sp>
    </p:spTree>
    <p:extLst>
      <p:ext uri="{BB962C8B-B14F-4D97-AF65-F5344CB8AC3E}">
        <p14:creationId xmlns:p14="http://schemas.microsoft.com/office/powerpoint/2010/main" val="1009738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0BFA65-BA41-426E-B23A-0AD357FE5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Razrednik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0094BD5-7009-4C7D-AD48-5B07428A0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razrednik može povući učenike iz e-Matice (</a:t>
            </a:r>
            <a:r>
              <a:rPr lang="hr-HR" dirty="0" err="1"/>
              <a:t>aministrator</a:t>
            </a:r>
            <a:r>
              <a:rPr lang="hr-HR" dirty="0"/>
              <a:t> po potrebi),</a:t>
            </a:r>
          </a:p>
          <a:p>
            <a:r>
              <a:rPr lang="hr-HR" dirty="0"/>
              <a:t>uređivati njihove osobne podatke,</a:t>
            </a:r>
          </a:p>
          <a:p>
            <a:r>
              <a:rPr lang="hr-HR" dirty="0"/>
              <a:t> uređivati predmete,</a:t>
            </a:r>
          </a:p>
          <a:p>
            <a:r>
              <a:rPr lang="hr-HR" dirty="0"/>
              <a:t>nastavnike razreda, </a:t>
            </a:r>
          </a:p>
          <a:p>
            <a:r>
              <a:rPr lang="hr-HR" dirty="0"/>
              <a:t>opravdavati izostanke učenika, </a:t>
            </a:r>
          </a:p>
          <a:p>
            <a:r>
              <a:rPr lang="hr-HR" dirty="0"/>
              <a:t>unositi podatke o razredu poput izvannastavnih školskih aktivnosti, </a:t>
            </a:r>
          </a:p>
          <a:p>
            <a:r>
              <a:rPr lang="hr-HR" dirty="0"/>
              <a:t>stručnih posjeta, </a:t>
            </a:r>
          </a:p>
          <a:p>
            <a:r>
              <a:rPr lang="hr-HR" dirty="0"/>
              <a:t>roditeljskih sastanaka i </a:t>
            </a:r>
            <a:r>
              <a:rPr lang="hr-HR" dirty="0" err="1"/>
              <a:t>sl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463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A5DBE4-8BAE-4741-BD9D-5D2609E7D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Nastavnik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4DFF6E-FBC8-4289-9F1B-10B2A4091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nastavnik može vidjeti samo razredbene knjige razreda kojem predaje i podatke samo od predmeta koji predaje tom razredu. </a:t>
            </a:r>
          </a:p>
          <a:p>
            <a:r>
              <a:rPr lang="hr-HR" dirty="0"/>
              <a:t>može uređivati elemente ocjenjivanja za predmet koji predaje razredu,</a:t>
            </a:r>
          </a:p>
          <a:p>
            <a:r>
              <a:rPr lang="hr-HR" dirty="0"/>
              <a:t>upisivati radne sate i izostanke učenika, </a:t>
            </a:r>
          </a:p>
          <a:p>
            <a:r>
              <a:rPr lang="hr-HR" dirty="0"/>
              <a:t>unositi ocjene i najavljivati ispite te</a:t>
            </a:r>
          </a:p>
          <a:p>
            <a:r>
              <a:rPr lang="hr-HR" dirty="0"/>
              <a:t>pregledavati izvještaje radnih sati svojeg predmeta.</a:t>
            </a:r>
          </a:p>
        </p:txBody>
      </p:sp>
    </p:spTree>
    <p:extLst>
      <p:ext uri="{BB962C8B-B14F-4D97-AF65-F5344CB8AC3E}">
        <p14:creationId xmlns:p14="http://schemas.microsoft.com/office/powerpoint/2010/main" val="341805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AB72BE-7AAF-4B6E-9244-1CFA02D18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Ravnatelj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2E3132-2342-4134-B5C7-A52E17058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Ravnatelj može gledati sve podatke škole, upisivati bilješke o pregledu razredne knjige i zaključati razrednu knjigu. </a:t>
            </a:r>
          </a:p>
          <a:p>
            <a:r>
              <a:rPr lang="hr-HR" dirty="0"/>
              <a:t>Stručni suradnik kao stručno osoblje škole može gledati sve podatke na razini škole (pedagog/psiholog/stručnjak edukacijsko-rehabilitacijskog profila).</a:t>
            </a:r>
          </a:p>
        </p:txBody>
      </p:sp>
    </p:spTree>
    <p:extLst>
      <p:ext uri="{BB962C8B-B14F-4D97-AF65-F5344CB8AC3E}">
        <p14:creationId xmlns:p14="http://schemas.microsoft.com/office/powerpoint/2010/main" val="1608214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D8AF0B-E073-41FD-8D22-050F10EB2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Prijava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B0C409-8A45-4EF5-A6D2-908845600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Prijava u sustav e-Dnevnik za osoblje škole nalazi se na internet stranici: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>
                <a:hlinkClick r:id="rId2"/>
              </a:rPr>
              <a:t>https://e-dnevnik.skole.hr/</a:t>
            </a:r>
            <a:r>
              <a:rPr lang="hr-HR" dirty="0"/>
              <a:t> 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Prijava u testni sustav e-Dnevnik za osoblje škole nalazi se na internet stranici:</a:t>
            </a:r>
          </a:p>
          <a:p>
            <a:pPr marL="0" indent="0">
              <a:buNone/>
            </a:pPr>
            <a:r>
              <a:rPr lang="hr-HR" dirty="0">
                <a:hlinkClick r:id="rId3"/>
              </a:rPr>
              <a:t>https://e-dnevnik-test.skole.hr/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6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715B1914-4455-42B1-9EAA-AECE0295B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84524"/>
          </a:xfrm>
        </p:spPr>
        <p:txBody>
          <a:bodyPr/>
          <a:lstStyle/>
          <a:p>
            <a:r>
              <a:rPr lang="hr-HR" dirty="0"/>
              <a:t>Korištenje e-Dnevnika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8E5319B-CF1C-4C5C-A730-BADD09069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539050"/>
            <a:ext cx="4718304" cy="1303866"/>
          </a:xfrm>
        </p:spPr>
        <p:txBody>
          <a:bodyPr/>
          <a:lstStyle/>
          <a:p>
            <a:r>
              <a:rPr lang="hr-HR" sz="2400" dirty="0"/>
              <a:t>e-Dnevnik se može koristiti u sljedećim mrežnim preglednicima:</a:t>
            </a:r>
          </a:p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4FEAE30-D607-4BED-B7B3-84A239F83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329126"/>
            <a:ext cx="4718304" cy="2546741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hr-HR" dirty="0"/>
              <a:t>IE 11+,</a:t>
            </a:r>
          </a:p>
          <a:p>
            <a:pPr fontAlgn="base"/>
            <a:r>
              <a:rPr lang="hr-HR" dirty="0" err="1"/>
              <a:t>FireFox</a:t>
            </a:r>
            <a:r>
              <a:rPr lang="hr-HR" dirty="0"/>
              <a:t> 55+,</a:t>
            </a:r>
          </a:p>
          <a:p>
            <a:pPr fontAlgn="base"/>
            <a:r>
              <a:rPr lang="hr-HR" dirty="0"/>
              <a:t>Chrome 60+,</a:t>
            </a:r>
          </a:p>
          <a:p>
            <a:pPr fontAlgn="base"/>
            <a:r>
              <a:rPr lang="hr-HR" dirty="0"/>
              <a:t>Safari 10.3+,</a:t>
            </a:r>
          </a:p>
          <a:p>
            <a:pPr fontAlgn="base"/>
            <a:r>
              <a:rPr lang="hr-HR" dirty="0" err="1"/>
              <a:t>Edge</a:t>
            </a:r>
            <a:r>
              <a:rPr lang="hr-HR" dirty="0"/>
              <a:t> 16+,</a:t>
            </a:r>
          </a:p>
          <a:p>
            <a:pPr fontAlgn="base"/>
            <a:r>
              <a:rPr lang="hr-HR" dirty="0"/>
              <a:t>Opera 40+.</a:t>
            </a:r>
          </a:p>
          <a:p>
            <a:endParaRPr lang="hr-HR" dirty="0"/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2843E82A-0851-4BE2-B5ED-87A6D6BCB4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13704" y="2441359"/>
            <a:ext cx="4718304" cy="1401557"/>
          </a:xfrm>
        </p:spPr>
        <p:txBody>
          <a:bodyPr/>
          <a:lstStyle/>
          <a:p>
            <a:r>
              <a:rPr lang="hr-HR" sz="2400" dirty="0"/>
              <a:t>Tableti moraju imati operacijske sustave:</a:t>
            </a:r>
          </a:p>
          <a:p>
            <a:endParaRPr lang="hr-HR" dirty="0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149C5467-E663-4EC8-959C-D8D6C8D7E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0" y="3429000"/>
            <a:ext cx="4718304" cy="2446867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hr-HR" dirty="0" err="1"/>
              <a:t>iOS</a:t>
            </a:r>
            <a:r>
              <a:rPr lang="hr-HR" dirty="0"/>
              <a:t> 9+</a:t>
            </a:r>
          </a:p>
          <a:p>
            <a:pPr fontAlgn="base"/>
            <a:r>
              <a:rPr lang="hr-HR" dirty="0"/>
              <a:t>Android 6+</a:t>
            </a:r>
          </a:p>
          <a:p>
            <a:pPr fontAlgn="base"/>
            <a:r>
              <a:rPr lang="hr-HR" dirty="0"/>
              <a:t>Windows 10+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5103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25EA85-41E0-4E08-81D2-CBBE367BA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Prijava u e-Dnevnik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50C9D7-917F-4DF0-8F74-BB02368A2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Nastavnici za prijavu koriste </a:t>
            </a:r>
            <a:r>
              <a:rPr lang="hr-HR" sz="3200" dirty="0" err="1"/>
              <a:t>AAI@</a:t>
            </a:r>
            <a:r>
              <a:rPr lang="hr-HR" sz="3200" dirty="0" err="1">
                <a:solidFill>
                  <a:srgbClr val="FF0000"/>
                </a:solidFill>
              </a:rPr>
              <a:t>EduHr</a:t>
            </a:r>
            <a:r>
              <a:rPr lang="hr-HR" sz="3200" dirty="0">
                <a:solidFill>
                  <a:srgbClr val="FF0000"/>
                </a:solidFill>
              </a:rPr>
              <a:t> korisnički račun</a:t>
            </a:r>
            <a:r>
              <a:rPr lang="hr-HR" sz="3200" dirty="0"/>
              <a:t> koji dobivaju od </a:t>
            </a:r>
            <a:r>
              <a:rPr lang="hr-HR" sz="3200" dirty="0">
                <a:hlinkClick r:id="rId2"/>
              </a:rPr>
              <a:t>administratora imenika</a:t>
            </a:r>
            <a:r>
              <a:rPr lang="hr-HR" sz="3200" dirty="0"/>
              <a:t> svojih škola, uz obavezno </a:t>
            </a:r>
            <a:r>
              <a:rPr lang="hr-HR" sz="3200" dirty="0">
                <a:solidFill>
                  <a:srgbClr val="FF0000"/>
                </a:solidFill>
              </a:rPr>
              <a:t>korištenje tokena </a:t>
            </a:r>
            <a:r>
              <a:rPr lang="hr-HR" sz="3200" dirty="0"/>
              <a:t>koji onemogućuje svaki neovlašteni pristup aplikaciji za nastavnike.</a:t>
            </a:r>
          </a:p>
        </p:txBody>
      </p:sp>
    </p:spTree>
    <p:extLst>
      <p:ext uri="{BB962C8B-B14F-4D97-AF65-F5344CB8AC3E}">
        <p14:creationId xmlns:p14="http://schemas.microsoft.com/office/powerpoint/2010/main" val="1082507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835</Words>
  <Application>Microsoft Office PowerPoint</Application>
  <PresentationFormat>Široki zaslon</PresentationFormat>
  <Paragraphs>95</Paragraphs>
  <Slides>26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0" baseType="lpstr">
      <vt:lpstr>Arial</vt:lpstr>
      <vt:lpstr>Garamond</vt:lpstr>
      <vt:lpstr>Times New Roman</vt:lpstr>
      <vt:lpstr>Organski</vt:lpstr>
      <vt:lpstr>e-Dnevnik</vt:lpstr>
      <vt:lpstr>E-Dnevnik ovlasti:</vt:lpstr>
      <vt:lpstr>Administrator</vt:lpstr>
      <vt:lpstr>Razrednik</vt:lpstr>
      <vt:lpstr>Nastavnik</vt:lpstr>
      <vt:lpstr>Ravnatelj</vt:lpstr>
      <vt:lpstr>Prijava</vt:lpstr>
      <vt:lpstr>Korištenje e-Dnevnika</vt:lpstr>
      <vt:lpstr>Prijava u e-Dnevnik</vt:lpstr>
      <vt:lpstr>Važne napomene:  </vt:lpstr>
      <vt:lpstr>PowerPoint prezentacija</vt:lpstr>
      <vt:lpstr>Token ili m-token</vt:lpstr>
      <vt:lpstr>Token</vt:lpstr>
      <vt:lpstr>Instalacija mToken aplikacije </vt:lpstr>
      <vt:lpstr>Aktivacija mToken aplikacije </vt:lpstr>
      <vt:lpstr>Aktivacija mToken aplikacije </vt:lpstr>
      <vt:lpstr>Aktivacija mToken aplikacije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Koja su vremenska ograničenja</vt:lpstr>
      <vt:lpstr>PowerPoint prezentacija</vt:lpstr>
      <vt:lpstr>Edukacija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e-Dnevnik</dc:title>
  <dc:creator>Josip Ćoso</dc:creator>
  <cp:lastModifiedBy>Josip Ćoso</cp:lastModifiedBy>
  <cp:revision>16</cp:revision>
  <dcterms:created xsi:type="dcterms:W3CDTF">2020-08-08T15:34:43Z</dcterms:created>
  <dcterms:modified xsi:type="dcterms:W3CDTF">2020-08-22T14:11:09Z</dcterms:modified>
</cp:coreProperties>
</file>